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57" r:id="rId4"/>
    <p:sldId id="275" r:id="rId5"/>
    <p:sldId id="258" r:id="rId6"/>
    <p:sldId id="276" r:id="rId7"/>
    <p:sldId id="259" r:id="rId8"/>
    <p:sldId id="277" r:id="rId9"/>
    <p:sldId id="260" r:id="rId10"/>
    <p:sldId id="278" r:id="rId11"/>
    <p:sldId id="261" r:id="rId12"/>
    <p:sldId id="279" r:id="rId13"/>
    <p:sldId id="262" r:id="rId14"/>
    <p:sldId id="280" r:id="rId15"/>
    <p:sldId id="293" r:id="rId16"/>
    <p:sldId id="263" r:id="rId17"/>
    <p:sldId id="281" r:id="rId18"/>
    <p:sldId id="264" r:id="rId19"/>
    <p:sldId id="282" r:id="rId20"/>
    <p:sldId id="265" r:id="rId21"/>
    <p:sldId id="283" r:id="rId22"/>
    <p:sldId id="266" r:id="rId23"/>
    <p:sldId id="284" r:id="rId24"/>
    <p:sldId id="267" r:id="rId25"/>
    <p:sldId id="285" r:id="rId26"/>
    <p:sldId id="268" r:id="rId27"/>
    <p:sldId id="286" r:id="rId28"/>
    <p:sldId id="269" r:id="rId29"/>
    <p:sldId id="287" r:id="rId30"/>
    <p:sldId id="270" r:id="rId31"/>
    <p:sldId id="288" r:id="rId32"/>
    <p:sldId id="271" r:id="rId33"/>
    <p:sldId id="272" r:id="rId34"/>
    <p:sldId id="289" r:id="rId35"/>
    <p:sldId id="273" r:id="rId36"/>
    <p:sldId id="290" r:id="rId37"/>
    <p:sldId id="274" r:id="rId38"/>
    <p:sldId id="291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251520" y="2924944"/>
            <a:ext cx="6863680" cy="1600327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Правила работы с экспериментальными животными. Методы введения антигенов, взятие крови. Приготовление эритроцитов крови для серологических реакций. </a:t>
            </a:r>
          </a:p>
        </p:txBody>
      </p:sp>
    </p:spTree>
    <p:extLst>
      <p:ext uri="{BB962C8B-B14F-4D97-AF65-F5344CB8AC3E}">
        <p14:creationId xmlns:p14="http://schemas.microsoft.com/office/powerpoint/2010/main" val="15652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98989-C3A9-428A-99A3-28FAE73B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76BFD3-2318-4DFB-BABA-26611DC11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65833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2. Руководителям институтов и отделов, в которых используются животные, следует позаботиться о том, чтобы исследователи, проводящие эксперименты, и вспомогательный персонал имели достаточную подготовку и опыт проведения таких работ. В институте и отделах необходимо создать условия для обучения и подготовки экспериментаторов и вспомогательного персонала (без отрыва от работы) методам работы, уходу и гуманному обращению с экспериментальными </a:t>
            </a:r>
            <a:r>
              <a:rPr lang="ru-RU" dirty="0" smtClean="0"/>
              <a:t>животными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3. Учебно-вспомогательный персонал, студенты и аспиранты, принимающие участие в проведении научных исследований, обязаны знать настоящие правила и соблюдать их. Студенты и аспиранты допускаются к работе с экспериментальными животными под контролем преподавателя или научного сотрудника, ответственного за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1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5033" y="260648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800" dirty="0"/>
              <a:t>Контроль и ответственность</a:t>
            </a:r>
          </a:p>
          <a:p>
            <a:pPr algn="just" fontAlgn="base"/>
            <a:r>
              <a:rPr lang="ru-RU" sz="2800" dirty="0"/>
              <a:t>1. Контроль за соблюдением норм гуманного обращения с экспериментальными животными и условиями их содержания осуществляют специальные независимые комиссии при учреждениях, а общий контроль за выполнением правил осуществляют специальные комиссии при соответствующем ведомстве, министерстве. Учреждения и экспериментаторы обязаны предоставлять таким комиссиям по их требованию необходимые сведения, включая рабочий журнал экспериментатора с записями о деталях эксперимента.</a:t>
            </a:r>
          </a:p>
          <a:p>
            <a:pPr algn="just" fontAlgn="base"/>
            <a:r>
              <a:rPr lang="ru-RU" sz="2800" dirty="0"/>
              <a:t>2. Руководство учреждений, в которых ведутся работы с экспериментальными животными, отвечает за соблюдение правил биоэтики.</a:t>
            </a:r>
          </a:p>
        </p:txBody>
      </p:sp>
    </p:spTree>
    <p:extLst>
      <p:ext uri="{BB962C8B-B14F-4D97-AF65-F5344CB8AC3E}">
        <p14:creationId xmlns:p14="http://schemas.microsoft.com/office/powerpoint/2010/main" val="10750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A16BF-FF03-4FB0-9DFD-8656DEE8D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6708C4-9C80-4D43-B429-C6F59C0F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3. При представлении в печать результатов научных исследований, выполненных на экспериментальных животных, и защите диссертационных работ учреждения и отдельные лица обязаны указывать сведения об использованных в эксперименте животных (вид, количество, тип применявшегося обезболивания, способ эвтаназии и т.п.) и подтвердить наличие разрешения Комиссии по биоэтике на проведение эксперимента.</a:t>
            </a:r>
          </a:p>
          <a:p>
            <a:pPr marL="0" indent="0" algn="just">
              <a:buNone/>
            </a:pPr>
            <a:r>
              <a:rPr lang="ru-RU" dirty="0"/>
              <a:t>4. Нарушение правил гуманного обращения с животными и проведение экспериментов в условиях, ставящих научную достоверность полученных данных под сомнение, может повлечь за собой применение мер дисциплинарного воздействия, запрещение научных публикаций и защиты диссертаций, временное или постоянное отстранение от работы с лабораторными животными, а в случае грубых и повторных нарушений правил биоэтики — дисквалификацию и увольнение с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4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dirty="0"/>
              <a:t>Проведение биоэтической экспертизы</a:t>
            </a:r>
          </a:p>
          <a:p>
            <a:pPr algn="just" fontAlgn="base"/>
            <a:r>
              <a:rPr lang="ru-RU" sz="2800" dirty="0"/>
              <a:t>1. Биоэтическую экспертизу экспериментальных исследований на животных, проводимых по программам PKA, осуществляет независимая неадминистративная Комиссия по биоэтике, которая учреждается и выбирается Ученым советом института в составе 7 человек сроком на 2 года. В состав комиссии входят: председатель (выбирается членами комиссии), заместитель председателя (выбирается членами комиссии), секретарь, члены комиссии. Членами комиссии должны быть ученые-исследователи, имеющие опыт работы с экспериментальными животными и не принимающие участия в экспериментах, подлежащих экспертизе, а также ветеринарный врач.</a:t>
            </a:r>
          </a:p>
        </p:txBody>
      </p:sp>
    </p:spTree>
    <p:extLst>
      <p:ext uri="{BB962C8B-B14F-4D97-AF65-F5344CB8AC3E}">
        <p14:creationId xmlns:p14="http://schemas.microsoft.com/office/powerpoint/2010/main" val="17663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8989A-E3CC-4499-863E-038B4855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C61B3C-AD83-487B-9FCB-CD91ABE97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2. Комиссия по биоэтике осуществляет этико-правовую экспертизу научно-исследовательских проектов, выдает заключение о соответствии или несоответствии проекта нормам биоэтики и обладает «правом вето» на начало экспериментального исследования, его приостановление и принятие санкций при нарушении биоэтических норм проведения эксперимента.</a:t>
            </a:r>
          </a:p>
          <a:p>
            <a:pPr marL="0" indent="0" algn="just">
              <a:buNone/>
            </a:pPr>
            <a:r>
              <a:rPr lang="ru-RU" dirty="0"/>
              <a:t>3. Для получения разрешения на проведение эксперимента с животными в Комиссию по биоэтике представляются заявка и обоснование для проведения эксперимента по установленной форме.</a:t>
            </a:r>
          </a:p>
          <a:p>
            <a:pPr marL="0" indent="0" algn="just">
              <a:buNone/>
            </a:pPr>
            <a:r>
              <a:rPr lang="ru-RU" dirty="0"/>
              <a:t>4. После рассмотрения программы эксперимента и обоснования Комиссия по биоэтике принимает решение и выдает ответственному исполнителю рекомендации и заключение по установленной форме.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3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7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Внутрикожный, подкожный и внутримышечный методы введения вакцин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Основными воротами инфицирования и естественной иммунизации организма являются кожа, слизистая дыхательных путей и желудочно-кишечного тракта. Иммунитет к любому возбудителю инфекционных заболеваний можно получить практически при любом способе вакцинации. При выборе метода введения вакцины учитываются такие факторы как ее безопасность, эффективность, экономичность, производительность, простота применения вакцины и психологический фактор (отсутствие неприятных ощущений и боли у пациента).</a:t>
            </a:r>
          </a:p>
        </p:txBody>
      </p:sp>
    </p:spTree>
    <p:extLst>
      <p:ext uri="{BB962C8B-B14F-4D97-AF65-F5344CB8AC3E}">
        <p14:creationId xmlns:p14="http://schemas.microsoft.com/office/powerpoint/2010/main" val="369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1D4B65-CABE-4B00-98B5-363E36185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590465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4500" dirty="0"/>
              <a:t>	К парентеральным методам вакцинации относятся все способы введения антигена, минуя желудочно-кишечный тракт (накожный, внутрикожный, подкожный, внутримышечный, аэрозольный). Методы с нарушением целостности кожи получили название деструктивных или </a:t>
            </a:r>
            <a:r>
              <a:rPr lang="ru-RU" sz="4500" dirty="0" err="1"/>
              <a:t>черезкожных</a:t>
            </a:r>
            <a:r>
              <a:rPr lang="ru-RU" sz="4500" dirty="0"/>
              <a:t> методов. Процесс иммунизации начинается в местах инъекции антигена, который </a:t>
            </a:r>
            <a:r>
              <a:rPr lang="ru-RU" sz="4500" dirty="0" err="1"/>
              <a:t>фагоцитируется</a:t>
            </a:r>
            <a:r>
              <a:rPr lang="ru-RU" sz="4500" dirty="0"/>
              <a:t> и перерабатывается вспомогательными клетками (макрофагами, дендритными клетками и пр.), а затем представляется лимфоцитами. Антиген и клетки, </a:t>
            </a:r>
            <a:r>
              <a:rPr lang="ru-RU" sz="4500" dirty="0" err="1"/>
              <a:t>примированные</a:t>
            </a:r>
            <a:r>
              <a:rPr lang="ru-RU" sz="4500" dirty="0"/>
              <a:t> антигеном, могут проникать через лимфатические сосуды в грудной проток, а оттуда - в кровь. Они могут оседать в других лимфоидных и </a:t>
            </a:r>
            <a:r>
              <a:rPr lang="ru-RU" sz="4500" dirty="0" err="1"/>
              <a:t>нелимфоидных</a:t>
            </a:r>
            <a:r>
              <a:rPr lang="ru-RU" sz="4500" dirty="0"/>
              <a:t> органах, обеспечивая развитие общего иммунитета.</a:t>
            </a:r>
          </a:p>
          <a:p>
            <a:pPr marL="0" indent="0" algn="just">
              <a:buNone/>
            </a:pPr>
            <a:r>
              <a:rPr lang="ru-RU" sz="4500" dirty="0"/>
              <a:t>	Большинство вакцин вводится подкожно, а сорбированные препараты - внутримышечно. При этих способах вакцинации создаются благоприятные условия для создания депо и проникновения антигена в регионарные и отдаленные лимфатические узлы. Объем вакцины при внутримышечном введении может превышать в 2-3 раза количество вакцины, вводимой подкожно.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4473"/>
            <a:ext cx="87849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/>
              <a:t>1. Внутримышечное введение вакцин</a:t>
            </a:r>
            <a:r>
              <a:rPr lang="ru-RU" sz="2600" dirty="0"/>
              <a:t> (верхний наружный квадрант ягодичной мышцы, </a:t>
            </a:r>
            <a:r>
              <a:rPr lang="ru-RU" sz="2600" dirty="0" err="1"/>
              <a:t>передне</a:t>
            </a:r>
            <a:r>
              <a:rPr lang="ru-RU" sz="2600" dirty="0"/>
              <a:t>-наружная область бедра) является основным способом иммунизации сорбированными препаратами. В этом случае местная реакция слабо выражена. У больных гемофилией из-за возможности кровотечения следует применять подкожный метод введения вакцин.</a:t>
            </a:r>
          </a:p>
          <a:p>
            <a:pPr algn="just"/>
            <a:r>
              <a:rPr lang="ru-RU" sz="2600" b="1" dirty="0"/>
              <a:t>2. Подкожная вакцинация</a:t>
            </a:r>
            <a:r>
              <a:rPr lang="ru-RU" sz="2600" dirty="0"/>
              <a:t> обычно используется для </a:t>
            </a:r>
            <a:r>
              <a:rPr lang="ru-RU" sz="2600" dirty="0" err="1"/>
              <a:t>несорбированных</a:t>
            </a:r>
            <a:r>
              <a:rPr lang="ru-RU" sz="2600" dirty="0"/>
              <a:t> вакцин. Вакцину вводят в подлопаточную область или в участок наружной поверхности плеча на уровне границы верхней и средней третей плеча. Реакции на вакцину при подкожном введении под лопатку менее выражены по сравнению с подкожным введением в другие участки тела. Растворимые вакцины сохраняются в подкожной клетчатке до 5 дней, а сорбированные препараты - до 1 мес. и более.</a:t>
            </a:r>
          </a:p>
        </p:txBody>
      </p:sp>
    </p:spTree>
    <p:extLst>
      <p:ext uri="{BB962C8B-B14F-4D97-AF65-F5344CB8AC3E}">
        <p14:creationId xmlns:p14="http://schemas.microsoft.com/office/powerpoint/2010/main" val="19694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53A6665-65FB-4546-9AEF-61ED9EF69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	Несмотря на широкое применение подкожного и внутримышечного методов они имеют ряд недостатков: возможность нарушения правил асептики, необходимость использования разовых шприцов, малая производительность и пр.</a:t>
            </a:r>
          </a:p>
          <a:p>
            <a:pPr marL="0" indent="0" algn="just">
              <a:buNone/>
            </a:pPr>
            <a:r>
              <a:rPr lang="ru-RU" dirty="0"/>
              <a:t>	3. Внутрикожный метод применяется для введения БЦЖ вакцины. Вакцину вводят в область наружной поверхности плеча. Этот способ требует определенного навыка, вакцину вводят под давлением до появления «лимонной корочки». При неправильном введении БЦЖ вакцины существует опасность образования холодного абсцесса.</a:t>
            </a:r>
          </a:p>
          <a:p>
            <a:pPr marL="0" indent="0" algn="just">
              <a:buNone/>
            </a:pPr>
            <a:r>
              <a:rPr lang="ru-RU" dirty="0"/>
              <a:t>	4. Накожный способ вакцинации, широко применяемый в свое время для профилактики оспы, используется главным образом для иммунизации живыми вакцинами против особо опасных инфекций (чума, туляремия, сибирская язва, бруцеллез, лихорадка Ку). Накожный метод позволяет максимально снизить </a:t>
            </a:r>
            <a:r>
              <a:rPr lang="ru-RU" dirty="0" err="1"/>
              <a:t>реактогенность</a:t>
            </a:r>
            <a:r>
              <a:rPr lang="ru-RU" dirty="0"/>
              <a:t> вакцины, однако нестандартность дозирования препарата и техники скарификации, а также малая производительность ограничивают сферу применения этого метода.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20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032" y="274638"/>
            <a:ext cx="838944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Основные правила взятия, транспортировки и хранения проб крови</a:t>
            </a:r>
          </a:p>
          <a:p>
            <a:pPr algn="just"/>
            <a:r>
              <a:rPr lang="ru-RU" sz="2800" dirty="0"/>
              <a:t>Как видно из представленной схемы, условия взятия крови и ее сохранность до начала лабораторных исследований имеют важное значение при получении достоверных результатов.</a:t>
            </a:r>
          </a:p>
          <a:p>
            <a:pPr algn="just"/>
            <a:r>
              <a:rPr lang="ru-RU" sz="2800" dirty="0"/>
              <a:t>Во многом эти результаты зависят от техники взятия крови и используемых при этой инструментов.</a:t>
            </a:r>
          </a:p>
          <a:p>
            <a:pPr algn="just"/>
            <a:r>
              <a:rPr lang="ru-RU" sz="2800" dirty="0"/>
              <a:t>В организме различает артериальную, венозную и капиллярную кровь, которая имеет незначительные цитологические и биохимические отличия. Для морфологических исследований пользуются почти исключительно капиллярной кровью, а при биохимических – венозной</a:t>
            </a:r>
          </a:p>
        </p:txBody>
      </p:sp>
    </p:spTree>
    <p:extLst>
      <p:ext uri="{BB962C8B-B14F-4D97-AF65-F5344CB8AC3E}">
        <p14:creationId xmlns:p14="http://schemas.microsoft.com/office/powerpoint/2010/main" val="130289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4CA27-EC0F-4B13-B206-530F3DAD7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1DB8D-744C-4962-86B9-4086B3D69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	Капиллярную кровь берут из внутренней поверхности ушной раковины. У птиц - из гребня, сережек, мякоти ступни. Укол делают иглой Франка со сменными стилетами, ланцетом </a:t>
            </a:r>
            <a:r>
              <a:rPr lang="ru-RU" dirty="0" err="1"/>
              <a:t>Михаэлиса</a:t>
            </a:r>
            <a:r>
              <a:rPr lang="ru-RU" dirty="0"/>
              <a:t>-Дженнера или оспопрививательным пером, подвергнутых стерилизации.</a:t>
            </a:r>
          </a:p>
          <a:p>
            <a:pPr marL="0" indent="0" algn="just">
              <a:buNone/>
            </a:pPr>
            <a:r>
              <a:rPr lang="ru-RU" dirty="0"/>
              <a:t>	Шерсть или перо на месте взятия крови выстригают, очищают место укола ватным тампоном, смоченным спиртом-эфиром. Укол делают на глубину до 2 мм. Первую каплю крови стирают, т.к. она содержит случайные примеси и лимфу, а последующие берут для исследования. Очень важно, чтобы кровь вытекала из ранки без надавливания на ткани, иначе она смешивается с лимфой и изменяет свой клеточный и биохимический состав. Истечение крови можно ускорить, если предварительно прогревать место укола в теплой воде или источником сухого тепла (фен, электролампа).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02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8519" y="0"/>
            <a:ext cx="871296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/>
              <a:t>	При венепункции прокол окружающих вену тканей и стенки вен делают в один прием. Иглы для взятия крови должны быть с коротким срезом и достаточно большим диаметром, чтобы не травмировать противоположную стенку вены и не вызвать повреждения эритроцитов. Предварительно иглы стерилизуют кипячением в 1%-ном растворе бикарбоната натрия, место Укола обрабатывают аналогично получению капиллярной крови.</a:t>
            </a:r>
          </a:p>
          <a:p>
            <a:pPr algn="just"/>
            <a:r>
              <a:rPr lang="ru-RU" sz="2600" dirty="0"/>
              <a:t>	При взятии крови из яремной вены иглу вкалывают на границе перехода верхней трети шеи в среднюю. Чтобы вызвать достаточное наполнение вены и уменьшать ее подвижность, вену сдавливает в середине шеи резиновым жгутом или пальцем. При проколе вены необходимо держать иглу в руке так, чтобы направление ее совпало с линией хода вены и чтобы срез иглы был направлен вверх, к голове. Иглу вкалывают под острым углом - в 20-30°. При попадании в вену из иглы вытекает кровь.</a:t>
            </a:r>
          </a:p>
        </p:txBody>
      </p:sp>
    </p:spTree>
    <p:extLst>
      <p:ext uri="{BB962C8B-B14F-4D97-AF65-F5344CB8AC3E}">
        <p14:creationId xmlns:p14="http://schemas.microsoft.com/office/powerpoint/2010/main" val="28137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F55A6-6AD0-477C-B26E-70BD0922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8FA83-A2BD-4FA7-B12E-19F711472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300" dirty="0"/>
              <a:t>	Кровь должна стекать по стенке пробирки по избежание разрушения эритроцитов и при необходимости немедленно смешиваться с достаточным количеством антикоагулянта.</a:t>
            </a:r>
          </a:p>
          <a:p>
            <a:pPr marL="0" indent="0" algn="just">
              <a:buNone/>
            </a:pPr>
            <a:r>
              <a:rPr lang="ru-RU" sz="3300" dirty="0"/>
              <a:t>	Перед извлечением иглы из вены резиновый жгут снимают, пережимают вену пальцем выше места укола, иглу извлекают, а место укола некоторое время сдавливают тампоном для предотвращения образования гематомы. В заключении область венепункции дезинфицируют настойкой йода и заливают коллодием.</a:t>
            </a:r>
          </a:p>
          <a:p>
            <a:pPr marL="0" indent="0" algn="just">
              <a:buNone/>
            </a:pPr>
            <a:r>
              <a:rPr lang="ru-RU" sz="3300" dirty="0"/>
              <a:t>	В зависимости от характера исследований готовят определенное количество пробирок. Стенки стеклянной посуды способны обмениваться ионами с кровью, а следы моющих средств и поврежденные пробирки влияют на активность, ферментов. Это можно исключить, если использовать пластмассовые, пробирки одноразового пользования; для некоторых исследований стенки стеклянных пробирок покрывают слоем парафина или силиконового масла.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2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54868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	В цельной крови определяют морфологические показатели, а также содержание глюкозы, кетоновых тел, меди, цинка, кобальта, марганца, селена и др., т.е. веществ, равномерно распределенных между плазмой и эритроцитами. 	Для исследования веществ, неравномерно распределенных между клетками и жидкой частью крови, следует использовать сыворотку или плазму. </a:t>
            </a:r>
          </a:p>
          <a:p>
            <a:pPr algn="just"/>
            <a:r>
              <a:rPr lang="ru-RU" sz="2800" dirty="0"/>
              <a:t>Для получения пробы цельной крови или плазмы ее стабилизируют, т.е. в пробирку вносят </a:t>
            </a:r>
            <a:r>
              <a:rPr lang="ru-RU" sz="2800" dirty="0" err="1"/>
              <a:t>противосвертывающее</a:t>
            </a:r>
            <a:r>
              <a:rPr lang="ru-RU" sz="2800" dirty="0"/>
              <a:t> вещество - антикоагулянт. Антикоагулянты лучше применять в виде растворов.</a:t>
            </a:r>
          </a:p>
        </p:txBody>
      </p:sp>
    </p:spTree>
    <p:extLst>
      <p:ext uri="{BB962C8B-B14F-4D97-AF65-F5344CB8AC3E}">
        <p14:creationId xmlns:p14="http://schemas.microsoft.com/office/powerpoint/2010/main" val="281685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561188-9C69-484A-8B79-FC48004E8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	В расчете на 15-20 мл крови берут следующее количество антикоагулянтов: 2-3 капли 1%-</a:t>
            </a:r>
            <a:r>
              <a:rPr lang="ru-RU" dirty="0" err="1"/>
              <a:t>ного</a:t>
            </a:r>
            <a:r>
              <a:rPr lang="ru-RU" dirty="0"/>
              <a:t> раствора гепарина или 3-4 капли 10%-</a:t>
            </a:r>
            <a:r>
              <a:rPr lang="ru-RU" dirty="0" err="1"/>
              <a:t>ного</a:t>
            </a:r>
            <a:r>
              <a:rPr lang="ru-RU" dirty="0"/>
              <a:t> раствора этилендиаминтетрауксусной кислоты натриевой соли (ЭДТА-натрия, </a:t>
            </a:r>
            <a:r>
              <a:rPr lang="ru-RU" dirty="0" err="1"/>
              <a:t>трилон</a:t>
            </a:r>
            <a:r>
              <a:rPr lang="ru-RU" dirty="0"/>
              <a:t> Б), 0,5-1,0 мл 20%-</a:t>
            </a:r>
            <a:r>
              <a:rPr lang="ru-RU" dirty="0" err="1"/>
              <a:t>ного</a:t>
            </a:r>
            <a:r>
              <a:rPr lang="ru-RU" dirty="0"/>
              <a:t> водного раствора лимонно- или щавелевокислого натрия, 0,5-1,0 мл 10%-</a:t>
            </a:r>
            <a:r>
              <a:rPr lang="ru-RU" dirty="0" err="1"/>
              <a:t>ного</a:t>
            </a:r>
            <a:r>
              <a:rPr lang="ru-RU" dirty="0"/>
              <a:t> раствора фтористого натрия на физиологическом растворе хлористого натрия. При подсчете форменных элементов крови электронными приборами стабилизаторы готовят по специальным прописям. Использование того или другого антикоагулянта определяется направлением исследования и сроками хранения. Так кровь, стабилизированная лимоннокислым или щавелевокислым натрием можно хранить не более суток. При изучении клеточного состава крови гепарин используют только для немедленных исследований, в противном случае он вызывает постепенное "старение" клеток и их распад. Повышенные дозы антикоагулянтов могут вызывать гемолиз эритроцитов или разведение пробы. Неверный выбор солей антикоагулянтов приводит к искажению результатов: ЭДТА-натрия и оксалат понижают содержание кальция; соли калия или натрия повышают содержание в пробе этих электролитов. Особенно чувствительны к введению посторонних веществ ферменты клеток и плазмы крови - при их определении используют </a:t>
            </a:r>
            <a:r>
              <a:rPr lang="ru-RU" dirty="0" err="1"/>
              <a:t>цитратноглюкозную</a:t>
            </a:r>
            <a:r>
              <a:rPr lang="ru-RU" dirty="0"/>
              <a:t> и другие специальные смеси.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5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548680"/>
            <a:ext cx="8229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Для получения сыворотки пробирки с кровью рекомендуется в процессе взятия крови помещать в термостат с температурой до 38°С. При массовых обследованиях животных таким импровизированным термостатом может быть достаточная емкость с водой указанной температуры. После завершения работ по взятию крови, свернувшиеся пробы обводят тонкой спицей из нержавеющей стали для лучшего отделения сыворотки и ставят в термостат при 37-38°С на 1-2 часа для окончательного отделения сыворотки. Сыворотку сливают и центрифугируют 20 минут при 2000-3000 об/мин.</a:t>
            </a:r>
          </a:p>
        </p:txBody>
      </p:sp>
    </p:spTree>
    <p:extLst>
      <p:ext uri="{BB962C8B-B14F-4D97-AF65-F5344CB8AC3E}">
        <p14:creationId xmlns:p14="http://schemas.microsoft.com/office/powerpoint/2010/main" val="19996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5683C-A5E3-4E61-863B-BEC35F4C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4C4CE8-E86B-4CF8-B795-30F971AA4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	Для получения плазмы кровь с антикоагулянтом центрифугируют 20-30 минут при 2000-3000 об/мин. Плазма крови отличается от сыворотки наличием фибриногена.</a:t>
            </a:r>
          </a:p>
          <a:p>
            <a:pPr marL="0" indent="0" algn="just">
              <a:buNone/>
            </a:pPr>
            <a:r>
              <a:rPr lang="ru-RU" dirty="0"/>
              <a:t>	Цельную кровь, плазму и сыворотку для непродолжительного хранения помещают в холодильник (+2...+4°С), длительное хранение сыворотки требует температуры - 20°С.</a:t>
            </a:r>
          </a:p>
          <a:p>
            <a:pPr marL="0" indent="0" algn="just">
              <a:buNone/>
            </a:pPr>
            <a:r>
              <a:rPr lang="ru-RU" dirty="0"/>
              <a:t>	Нарушение условий хранения проб может стать причиной погрешностей анализа. В результате длительного стояния сыворотки, над эритроцитами могут наступить сдвиги в концентрации ряда компонентов: повышается концентрация калия, активности кислой фосфатазы, </a:t>
            </a:r>
            <a:r>
              <a:rPr lang="ru-RU" dirty="0" err="1"/>
              <a:t>аминотрансфераз</a:t>
            </a:r>
            <a:r>
              <a:rPr lang="ru-RU" dirty="0"/>
              <a:t>, </a:t>
            </a:r>
            <a:r>
              <a:rPr lang="ru-RU" dirty="0" err="1"/>
              <a:t>лактатдегидрогеназы</a:t>
            </a:r>
            <a:r>
              <a:rPr lang="ru-RU" dirty="0"/>
              <a:t>, </a:t>
            </a:r>
            <a:r>
              <a:rPr lang="ru-RU" dirty="0" err="1"/>
              <a:t>гидроксибутиратдегидрогеназы</a:t>
            </a:r>
            <a:r>
              <a:rPr lang="ru-RU" dirty="0"/>
              <a:t>, понижается содержание глюкозы вследствие гликолитических процессов. При температуре около 20°С в цельной крови возрастает содержание аммиака, многие ферменты даже при температуре холодильника быстро теряют свою активность (</a:t>
            </a:r>
            <a:r>
              <a:rPr lang="ru-RU" dirty="0" err="1"/>
              <a:t>креатинкиназа</a:t>
            </a:r>
            <a:r>
              <a:rPr lang="ru-RU" dirty="0"/>
              <a:t>, кислая фосфатаза), в </a:t>
            </a:r>
            <a:r>
              <a:rPr lang="ru-RU" dirty="0" err="1"/>
              <a:t>лактатдегидрогеназа</a:t>
            </a:r>
            <a:r>
              <a:rPr lang="ru-RU" dirty="0"/>
              <a:t>, напротив, быстрее теряет активность при низких температурах.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476672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Серологический анализ крови представляет собой способ лабораторного исследования определенных антигенов или антител (специфических белков) в сыворотке крови пациента, основанный на иммунных реакциях организма. Данный метод применяется при диагностике инфекционных заболеваний для выявления наличия антител в крови больного к определенному виду вирусов или бактерий, а также для определения групповой принадлежности крови. Исследуемый материал: В первую очередь для проведения серологического анализа используют биологический материал, собранный от пациента: сыворотка крови слюна фекальные массы В некоторых случаях исследуется материал, выделенный из определённых объектов окружающей среды: вода почва Методика проведения анализа или забора крови:</a:t>
            </a:r>
          </a:p>
        </p:txBody>
      </p:sp>
    </p:spTree>
    <p:extLst>
      <p:ext uri="{BB962C8B-B14F-4D97-AF65-F5344CB8AC3E}">
        <p14:creationId xmlns:p14="http://schemas.microsoft.com/office/powerpoint/2010/main" val="15783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6C19C-097F-4EAD-96AE-8013798B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AE6488-030C-4B98-B155-AEBB0B16A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74638"/>
            <a:ext cx="871296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500" dirty="0"/>
              <a:t>Данный анализ не требует специальной подготовки пациента. Забор крови проводится утром натощак и, производится в процедурных кабинетах лечебных учреждений, согласно общепринятым гематологическим методикам. Для серологического исследования забор крови производится двумя методами: венозную кровь забирают из локтевой вены пациента, а капиллярную кровь – из безымянного пальца. Кровь помещают в стерильные герметичные пробирки. Особенности транспортировки крови и хранения сыворотки: Сразу же после забора крови её транспортируют в специальную лабораторию, где в тот же день производится подготовка сыворотки. Хранение сыворотки допускается не более 4 – 6 дней в холодильной камере при температуре 2 – 4 градусов. При необходимости более длительного хранения, сыворотка замораживается. Во избежание нарушения качества сыворотки допускается однократное её замораживание и, соответственно, размораживание. </a:t>
            </a:r>
          </a:p>
        </p:txBody>
      </p:sp>
    </p:spTree>
    <p:extLst>
      <p:ext uri="{BB962C8B-B14F-4D97-AF65-F5344CB8AC3E}">
        <p14:creationId xmlns:p14="http://schemas.microsoft.com/office/powerpoint/2010/main" val="26779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95" y="417660"/>
            <a:ext cx="857037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dirty="0"/>
              <a:t>Общие положения при проведении экспериментов с животными.</a:t>
            </a:r>
          </a:p>
          <a:p>
            <a:pPr algn="just" fontAlgn="base"/>
            <a:endParaRPr lang="ru-RU" sz="2400" dirty="0"/>
          </a:p>
          <a:p>
            <a:pPr algn="just" fontAlgn="base"/>
            <a:r>
              <a:rPr lang="ru-RU" sz="2400" dirty="0"/>
              <a:t>1. Эксперименты на животных должны быть обоснованы с позиции их значимости для решения медико-биологических проблем </a:t>
            </a:r>
            <a:r>
              <a:rPr lang="ru-RU" sz="2400" dirty="0" smtClean="0"/>
              <a:t>и </a:t>
            </a:r>
            <a:r>
              <a:rPr lang="ru-RU" sz="2400" dirty="0"/>
              <a:t>получения новых знаний в области биологии и медицины.</a:t>
            </a:r>
          </a:p>
          <a:p>
            <a:pPr algn="just" fontAlgn="base"/>
            <a:r>
              <a:rPr lang="ru-RU" sz="2400" dirty="0"/>
              <a:t>2. При планировании программ </a:t>
            </a:r>
            <a:r>
              <a:rPr lang="ru-RU" sz="2400" dirty="0" smtClean="0"/>
              <a:t>ветеринарных исследований</a:t>
            </a:r>
            <a:r>
              <a:rPr lang="ru-RU" sz="2400" dirty="0"/>
              <a:t>, когда одно животное участвует в нескольких экспериментах, необходимо проводить ранжирование экспериментов по научной значимости и выделить ведущий эксперимент. Программы всех прочих экспериментов должны быть согласованы с ответственным исполнителем ведущего эксперимента и не должны отражаться на результатах основного эксперимента. Экспериментальная нагрузка на животное не должна быть завышена. </a:t>
            </a:r>
          </a:p>
        </p:txBody>
      </p:sp>
    </p:spTree>
    <p:extLst>
      <p:ext uri="{BB962C8B-B14F-4D97-AF65-F5344CB8AC3E}">
        <p14:creationId xmlns:p14="http://schemas.microsoft.com/office/powerpoint/2010/main" val="78814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3239" y="260648"/>
            <a:ext cx="861723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Серологические методы лабораторной диагностики используются для выявления таких заболеваний как эхинококкоз, трихинеллёз, </a:t>
            </a:r>
            <a:r>
              <a:rPr lang="ru-RU" sz="2400" dirty="0" err="1"/>
              <a:t>токсокароз</a:t>
            </a:r>
            <a:r>
              <a:rPr lang="ru-RU" sz="2400" dirty="0"/>
              <a:t>, описторхоз, цистицеркоз, токсоплазмоз, амебиаз, </a:t>
            </a:r>
            <a:r>
              <a:rPr lang="ru-RU" sz="2400" dirty="0" err="1"/>
              <a:t>лямблиоз</a:t>
            </a:r>
            <a:r>
              <a:rPr lang="ru-RU" sz="2400" dirty="0"/>
              <a:t>, для определения эффективности проведённого курса лечения и, наконец, для обнаружения повторного заболевания после полного выздоровления пациента. Основные методы серологической диагностики: </a:t>
            </a:r>
          </a:p>
          <a:p>
            <a:pPr algn="just"/>
            <a:r>
              <a:rPr lang="ru-RU" sz="2400" dirty="0"/>
              <a:t>1. Реакция </a:t>
            </a:r>
            <a:r>
              <a:rPr lang="ru-RU" sz="2400" dirty="0" err="1"/>
              <a:t>иммунофлюоресценции</a:t>
            </a:r>
            <a:r>
              <a:rPr lang="ru-RU" sz="2400" dirty="0"/>
              <a:t> (РИФ) Данная реакция является непрямым вариантом серологического исследования, то есть, производится она в два этапа. На первом этапе производят выявление необходимого антитела в циркулирующем комплексе антиген – антитело с помощью </a:t>
            </a:r>
            <a:r>
              <a:rPr lang="ru-RU" sz="2400" dirty="0" err="1"/>
              <a:t>антиглобулина</a:t>
            </a:r>
            <a:r>
              <a:rPr lang="ru-RU" sz="2400" dirty="0"/>
              <a:t>, схожего по своей структуре с белками иммунной сыворотки. Выявление искомого антитела возможно также при изучении заранее приготовленного антигенного препарата под люминесцентным микроскопом, без использования </a:t>
            </a:r>
            <a:r>
              <a:rPr lang="ru-RU" sz="2400" dirty="0" err="1"/>
              <a:t>антиглобулинов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24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D33E9-5FE9-4C8E-A1A3-7644531C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3790B5-5E50-4E60-B20D-56107660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/>
              <a:t>Иммунофлюоресцентная</a:t>
            </a:r>
            <a:r>
              <a:rPr lang="ru-RU" dirty="0"/>
              <a:t> реакция – очень трудоёмкий процесс, требующий от специалиста немало времени и ответственности. Начинается реакция с подготовки растворов, затем сыворотки и их контрольные образцы подвергаются титрованию (процесс, позволяющий определить содержание определённого вещества путём постепенного смешивания исследуемого раствора с контролируемым количеством реагента). Подготовленные ранее разведения и их контрольные образцы аккуратно наносятся на предметные стёкла с антигеном. Потом препараты подвергаются инкубации, затем следует их отмывание и высушивание на воздухе. На стёкла с антигеном тонким слоем наносится </a:t>
            </a:r>
            <a:r>
              <a:rPr lang="ru-RU" dirty="0" err="1"/>
              <a:t>антисыворотка</a:t>
            </a:r>
            <a:r>
              <a:rPr lang="ru-RU" dirty="0"/>
              <a:t>, после этого производится вторичная инкубация препаратов и, вся предыдущая цепь действий повторяется, завершаясь высушиванием препарата.</a:t>
            </a:r>
          </a:p>
        </p:txBody>
      </p:sp>
    </p:spTree>
    <p:extLst>
      <p:ext uri="{BB962C8B-B14F-4D97-AF65-F5344CB8AC3E}">
        <p14:creationId xmlns:p14="http://schemas.microsoft.com/office/powerpoint/2010/main" val="300846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980728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результате препарат на предметном стекле подвергается обработке глицерином и исследуется в люминесцентном микроскопе. Результаты проведённой реакции оцениваются по четырёх бальной шкале, которая характеризуется интенсивностью поверхностного жёлто-зелёного свечения клеток антигенов: + очень слабое свечение клетки, заметное только на её периферии ++ слабое свечение периферии клетки, но с явно заметным зелёным оттенком +++/++++ яркое свечение зелёного цвета периферии клетки Титром реакции считается такое разведение сыворотки, где не менее 50 % клеток антигена проявляют чёткое поверхностное свечение, то есть результат реакции +++ или ++++. Значение тира реакции от 1/80 до 1/100. </a:t>
            </a:r>
          </a:p>
        </p:txBody>
      </p:sp>
    </p:spTree>
    <p:extLst>
      <p:ext uri="{BB962C8B-B14F-4D97-AF65-F5344CB8AC3E}">
        <p14:creationId xmlns:p14="http://schemas.microsoft.com/office/powerpoint/2010/main" val="307613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30444"/>
            <a:ext cx="8229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Реакция непрямой гемагглютинации (РНГА) </a:t>
            </a:r>
            <a:r>
              <a:rPr lang="ru-RU" sz="2400" dirty="0"/>
              <a:t>Принцип реакции основывается на способности эритроцитов концентрировать антиген на своей поверхности и склеиваться, образуя видимый осадок, при вступлении в контакт со специфическими антителами. Данная реакция очень информативна в диагностике острой формы описторхоза, острой и хронической формы эхинококкоза и трихинеллёза. Иногда РНГА используется для подтверждения результатов ИФА, что помогает повысить достоверность диагностики паразитарных заболеваний. Набор, необходимый для проведения реакции, содержит: (Д+) эритроциты барана, чувствительные к специфическому антигену, (Д-) эритроциты без антигена, (Э) сухие эритроциты барана, (К+) диагностическую агглютинирующую сыворотку – положительный контрольный тест, (К-) нормальная сыворотка человека – отрицательный тест, реагент, применяемый для подготовки раствора, используемого при разведении сыворотки. </a:t>
            </a:r>
          </a:p>
        </p:txBody>
      </p:sp>
    </p:spTree>
    <p:extLst>
      <p:ext uri="{BB962C8B-B14F-4D97-AF65-F5344CB8AC3E}">
        <p14:creationId xmlns:p14="http://schemas.microsoft.com/office/powerpoint/2010/main" val="37643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C076A-4B07-4FC8-86BC-E2B4CA13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63DD1-9871-4BDA-955A-78920816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74638"/>
            <a:ext cx="8640960" cy="65833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Постановка реакции происходит в несколько этапов, строго следующих один за другим. Вначале подготавливают необходимые растворы, затем готовят сыворотки и их контрольные образцы, после чего данные образцы наносятся на планшеты. Далее следует нанесение на планшеты сенсибилизированных (Д+) и несенсибилизированных (Д-) эритроцитов барана. Данные препараты инкубируются, и через некоторое время производится учёт результатов. Результаты проведённой реакции учитываются по четырёх бальной системе. Интенсивность реакции зависит от количества осаждённых эритроцитов на дне образованных лунок: – отрицательная реакция, которая характеризуется осаждением эритроцитов на дно лунок в виде небольшого колечка с гладкими краями или «пуговки» + слабая интенсивность, для данной реакции характерны небольшие одиночные отложения на дне лунки. </a:t>
            </a:r>
          </a:p>
        </p:txBody>
      </p:sp>
    </p:spTree>
    <p:extLst>
      <p:ext uri="{BB962C8B-B14F-4D97-AF65-F5344CB8AC3E}">
        <p14:creationId xmlns:p14="http://schemas.microsoft.com/office/powerpoint/2010/main" val="14328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1" y="836712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Неагглютинированные</a:t>
            </a:r>
            <a:r>
              <a:rPr lang="ru-RU" sz="2400" dirty="0"/>
              <a:t> эритроциты образовывают «маленькое колечко» в центре лунки ++ средняя интенсивность, ей свойственно образование на дне лунки «широкого плотного кольца» из </a:t>
            </a:r>
            <a:r>
              <a:rPr lang="ru-RU" sz="2400" dirty="0" err="1"/>
              <a:t>неагглютинированных</a:t>
            </a:r>
            <a:r>
              <a:rPr lang="ru-RU" sz="2400" dirty="0"/>
              <a:t> эритроцитов +++ интенсивная реакция, </a:t>
            </a:r>
            <a:r>
              <a:rPr lang="ru-RU" sz="2400" dirty="0" err="1"/>
              <a:t>агглютинированные</a:t>
            </a:r>
            <a:r>
              <a:rPr lang="ru-RU" sz="2400" dirty="0"/>
              <a:t> эритроциты образуют так называемые «зонтики», в центре которых, явно видны кольца, образованные осевшими </a:t>
            </a:r>
            <a:r>
              <a:rPr lang="ru-RU" sz="2400" dirty="0" err="1"/>
              <a:t>неагглютинированными</a:t>
            </a:r>
            <a:r>
              <a:rPr lang="ru-RU" sz="2400" dirty="0"/>
              <a:t> эритроцитами ++++ резко интенсивная реакция, в которой </a:t>
            </a:r>
            <a:r>
              <a:rPr lang="ru-RU" sz="2400" dirty="0" err="1"/>
              <a:t>агглютинируются</a:t>
            </a:r>
            <a:r>
              <a:rPr lang="ru-RU" sz="2400" dirty="0"/>
              <a:t> все эритроциты и, образуя «зонтики», выстилают дно лунок. Титром данной реакции считают последнее разведение сыворотки, при котором выявляется явная агглютинация эритроцитов не менее +++, то есть при интенсивной или резко интенсивной реакции. </a:t>
            </a:r>
          </a:p>
        </p:txBody>
      </p:sp>
    </p:spTree>
    <p:extLst>
      <p:ext uri="{BB962C8B-B14F-4D97-AF65-F5344CB8AC3E}">
        <p14:creationId xmlns:p14="http://schemas.microsoft.com/office/powerpoint/2010/main" val="26872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6B577C-B484-4E65-A7DD-14B8D058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56F29-F512-4497-8CAB-8814D960D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3. Иммуноферментный анализ (ИФА) Принцип метода заключается в своеобразном взаимодействии антитела с антигеном. Одним из обязательных условий реакции является предварительная фиксация одного из её компонентов, то есть антигена или антитела, на твёрдых планшетах. Затем, при помощи ферментной метки обнаруживают возникнувшие комплексы антиген – антитело благодаря изменению оптической плотности первоначальной смеси (субстрата), что проявляется изменением интенсивности её окраски. ИФА свойственны некоторые преимущества перед остальными серологическими методами, например, данная реакция является наиболее чувствительной, в тестах используются универсальные реагенты, остающиеся стабильными не менее 6 месяцев, автоматизированный процесс учёта результатов реакции. </a:t>
            </a:r>
          </a:p>
        </p:txBody>
      </p:sp>
    </p:spTree>
    <p:extLst>
      <p:ext uri="{BB962C8B-B14F-4D97-AF65-F5344CB8AC3E}">
        <p14:creationId xmlns:p14="http://schemas.microsoft.com/office/powerpoint/2010/main" val="24406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074509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Набор, необходимый для проведения реакции, содержит следующие компоненты: паразитарный антиген, специфические сывороточные антитела, </a:t>
            </a:r>
            <a:r>
              <a:rPr lang="ru-RU" sz="2400" dirty="0" err="1"/>
              <a:t>конъюгат</a:t>
            </a:r>
            <a:r>
              <a:rPr lang="ru-RU" sz="2400" dirty="0"/>
              <a:t>, планшета с зафиксированным на ней специфическим паразитарным антигеном, контрольные сыворотки. Постановка реакции ИФА происходит в несколько этапов: вначале производится приготовление необходимых растворов, затем готовятся исследуемые образцы сывороток, а также контрольные сыворотки, позже следует нанесение приготовленных образцов сыворотки и контрольных сывороток на </a:t>
            </a:r>
            <a:r>
              <a:rPr lang="ru-RU" sz="2400" dirty="0" err="1"/>
              <a:t>твёрдофазные</a:t>
            </a:r>
            <a:r>
              <a:rPr lang="ru-RU" sz="2400" dirty="0"/>
              <a:t> носители, планшеты инкубируются, промываются и, только после проведённых процедур в лунки планшет вносится </a:t>
            </a:r>
            <a:r>
              <a:rPr lang="ru-RU" sz="2400" dirty="0" err="1"/>
              <a:t>конъюгат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79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A415B9-EE12-41C5-B13A-B9DC35FA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F0CDCC-412D-46D6-9583-03A8D5B1A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just"/>
            <a:r>
              <a:rPr lang="ru-RU" dirty="0"/>
              <a:t>Через некоторое время он удаляется путём промывания лунок. На завершающем этапе в лунки вносится субстратная смесь и выдерживается в тёмном месте при комнатной температуре. Оценка результатов проводится автоматически при помощи специальных измерительных приборов, в некоторых случаях допускается визуальный учёт результатов проведённой реакции. Достоверность и качество методов серологической диагностики зависят от организации проведённого внутреннего и внешнего лабораторного контроля, состоящих из нескольких независимых процедур, предназначенных для оценки качества результатов проведённого анализа.</a:t>
            </a:r>
          </a:p>
        </p:txBody>
      </p:sp>
    </p:spTree>
    <p:extLst>
      <p:ext uri="{BB962C8B-B14F-4D97-AF65-F5344CB8AC3E}">
        <p14:creationId xmlns:p14="http://schemas.microsoft.com/office/powerpoint/2010/main" val="291463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BACCC7-9191-45FF-8ED4-C19B628D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807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Правила отбора животных и проведения экспериментов с использованием животных</a:t>
            </a:r>
          </a:p>
          <a:p>
            <a:pPr marL="0" indent="0" algn="just">
              <a:buNone/>
            </a:pPr>
            <a:r>
              <a:rPr lang="ru-RU" dirty="0"/>
              <a:t>1. Для </a:t>
            </a:r>
            <a:r>
              <a:rPr lang="ru-RU" dirty="0" smtClean="0"/>
              <a:t>экспериментов следует </a:t>
            </a:r>
            <a:r>
              <a:rPr lang="ru-RU" dirty="0"/>
              <a:t>отбирать здоровых животных (предпочтительно чистые линии), свободных от патогенной микрофлоры. Вид животного, используемого в эксперименте, должен быть адекватен целям эксперимента. Количество животных, используемых в эксперименте, должно быть минимальным, но достаточным для получения достоверных результатов.</a:t>
            </a:r>
          </a:p>
          <a:p>
            <a:pPr marL="0" indent="0" algn="just">
              <a:buNone/>
            </a:pPr>
            <a:r>
              <a:rPr lang="ru-RU" dirty="0"/>
              <a:t>2. Экспериментальные животные должны быть обеспечены стандартными общепринятыми условиями содержания и питанием в соответствии с установленными требованиями . Уход за животными и их содержание до начала, во время и после окончания эксперимента наряду с экспериментатором контролирует ветеринар, который в случае необходимости оказывает животному ветеринарную помощь.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7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864" y="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ru-RU" sz="2800" dirty="0"/>
          </a:p>
          <a:p>
            <a:pPr algn="just" fontAlgn="base"/>
            <a:r>
              <a:rPr lang="ru-RU" sz="2800" dirty="0"/>
              <a:t>3</a:t>
            </a:r>
            <a:r>
              <a:rPr lang="ru-RU" sz="2800" dirty="0" smtClean="0"/>
              <a:t>. </a:t>
            </a:r>
            <a:r>
              <a:rPr lang="ru-RU" sz="2800" dirty="0"/>
              <a:t>Необходимо предусмотреть критерии для своевременного вмешательства в эксперимент, если последний сопровождается болезненными или </a:t>
            </a:r>
            <a:r>
              <a:rPr lang="ru-RU" sz="2800" dirty="0" err="1"/>
              <a:t>стрессирующими</a:t>
            </a:r>
            <a:r>
              <a:rPr lang="ru-RU" sz="2800" dirty="0"/>
              <a:t> процедурами, действие которых перекрывает эффект изучаемого фактора.</a:t>
            </a:r>
          </a:p>
          <a:p>
            <a:pPr algn="just" fontAlgn="base"/>
            <a:r>
              <a:rPr lang="ru-RU" sz="2800" dirty="0"/>
              <a:t>4</a:t>
            </a:r>
            <a:r>
              <a:rPr lang="ru-RU" sz="2800" dirty="0" smtClean="0"/>
              <a:t>. </a:t>
            </a:r>
            <a:r>
              <a:rPr lang="ru-RU" sz="2800" dirty="0"/>
              <a:t>Экспериментальные вмешательства, в том числе и хирургические операции, следует выполнять с применением надлежащих седативных, анальгетических или наркотических препаратов в соответствии с нормами, принятыми в ветеринарной практике.</a:t>
            </a:r>
          </a:p>
        </p:txBody>
      </p:sp>
    </p:spTree>
    <p:extLst>
      <p:ext uri="{BB962C8B-B14F-4D97-AF65-F5344CB8AC3E}">
        <p14:creationId xmlns:p14="http://schemas.microsoft.com/office/powerpoint/2010/main" val="3287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3381A-DC7D-4A0A-B138-AD98A476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9133D5-4511-415E-AFF2-56F33152A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302" y="279590"/>
            <a:ext cx="8229600" cy="631776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000" dirty="0"/>
              <a:t>Нельзя проводить хирургические операции и другие болезненные процедуры на обездвиженных с помощью релаксантов животных, не получивших полноценного обезболивания или наркоза.</a:t>
            </a:r>
          </a:p>
          <a:p>
            <a:pPr marL="0" indent="0" algn="just">
              <a:buNone/>
            </a:pPr>
            <a:r>
              <a:rPr lang="ru-RU" sz="3000" dirty="0"/>
              <a:t>При необходимости отступления </a:t>
            </a:r>
            <a:r>
              <a:rPr lang="ru-RU" sz="3000" dirty="0" smtClean="0"/>
              <a:t>от эксперимента, </a:t>
            </a:r>
            <a:r>
              <a:rPr lang="ru-RU" sz="3000" dirty="0"/>
              <a:t>должны приниматься не только исследователями, непосредственно проводящими эксперименты, но и соответствующими компетентными комиссиями. Такое отступление должно быть достаточно обосновано.</a:t>
            </a:r>
          </a:p>
          <a:p>
            <a:pPr marL="0" indent="0" algn="just">
              <a:buNone/>
            </a:pPr>
            <a:r>
              <a:rPr lang="ru-RU" sz="3000" dirty="0" smtClean="0"/>
              <a:t>5. </a:t>
            </a:r>
            <a:r>
              <a:rPr lang="ru-RU" sz="3000" dirty="0"/>
              <a:t>Запрещается использование животных в экспериментах, причиняющих боль и страдания, более одного раза. Повторное использование животных в таких экспериментах разрешается только в крайних случаях и требует специального разрешения комиссии.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61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16632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800" dirty="0"/>
              <a:t>6</a:t>
            </a:r>
            <a:r>
              <a:rPr lang="ru-RU" sz="2800" dirty="0" smtClean="0"/>
              <a:t>. </a:t>
            </a:r>
            <a:r>
              <a:rPr lang="ru-RU" sz="2800" dirty="0"/>
              <a:t>При проведении экспериментов с повышенным риском нанесения животному болезненных раздражений строго обязательно присутствие ответственного исполнителя и контроль с его стороны за сохранением адекватного обезболивания.</a:t>
            </a:r>
          </a:p>
          <a:p>
            <a:pPr algn="just" fontAlgn="base"/>
            <a:r>
              <a:rPr lang="ru-RU" sz="2800" dirty="0"/>
              <a:t>Для крупных животных должна быть заведена индивидуальная экспериментальная карта, в которой ежедневно отражаются все манипуляции в ходе эксперимента вплоть до его завершения; карта затем хранится определенное время (в течение года после опубликования статьи или подачи отчета). В случае непредусмотренной программой гибели животного оно подлежит патологоанатомическому вскрытию в присутствии ответственного исполнителя, ветеринара и независимого эксперта.</a:t>
            </a:r>
          </a:p>
        </p:txBody>
      </p:sp>
    </p:spTree>
    <p:extLst>
      <p:ext uri="{BB962C8B-B14F-4D97-AF65-F5344CB8AC3E}">
        <p14:creationId xmlns:p14="http://schemas.microsoft.com/office/powerpoint/2010/main" val="135500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2D98A-B4D1-483F-9ED6-C49B8005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AD9AAF-2BF8-4B4B-9EFB-CD878F89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5355"/>
            <a:ext cx="8229600" cy="64460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000" dirty="0"/>
              <a:t>7</a:t>
            </a:r>
            <a:r>
              <a:rPr lang="ru-RU" sz="3000" dirty="0" smtClean="0"/>
              <a:t>. </a:t>
            </a:r>
            <a:r>
              <a:rPr lang="ru-RU" sz="3000" dirty="0"/>
              <a:t>В послеоперационный период животное должно получать квалифицированный уход и ветеринарную помощь. Животное, оставшееся после эксперимента искалеченным, испытывающее физические страдания и неудобства, не поддающиеся устранению, должно быть своевременно умерщвлено с соблюдением всех мер гуманности. Эвтаназия (безболезненное умерщвление животного) проводится под контролем ответственного исполнителя разрешенным способом (глубокий наркоз, цервикальная дислокация, декапитация с помощью гильотины, воздушная эмболия).</a:t>
            </a:r>
          </a:p>
          <a:p>
            <a:pPr marL="0" indent="0" algn="just">
              <a:buNone/>
            </a:pPr>
            <a:r>
              <a:rPr lang="ru-RU" sz="3000" dirty="0"/>
              <a:t>8</a:t>
            </a:r>
            <a:r>
              <a:rPr lang="ru-RU" sz="3000" dirty="0" smtClean="0"/>
              <a:t>. </a:t>
            </a:r>
            <a:r>
              <a:rPr lang="ru-RU" sz="3000" dirty="0"/>
              <a:t>Во время работы с экспериментальными животными должны быть соблюдены меры безопасности для экспериментатора и обслуживающего персонала.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5516" y="854825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800" dirty="0"/>
              <a:t>Требования к экспериментатору и вспомогательному персоналу</a:t>
            </a:r>
          </a:p>
          <a:p>
            <a:pPr algn="just" fontAlgn="base"/>
            <a:r>
              <a:rPr lang="ru-RU" sz="2800" dirty="0"/>
              <a:t>1. Экспериментальную работу с животными имеют право вести только лица, имеющие специальное образование (биологическое, ветеринарное, медицинское, зоотехническое, фармацевтическое) и допущенные к этой работе с разрешения руководства учреждения (государственного учреждения, имеющего лицензию на проведение работ с использованием экспериментальных животных) с возложением на них ответственности за соблюдение биоэтических правил. </a:t>
            </a:r>
          </a:p>
        </p:txBody>
      </p:sp>
    </p:spTree>
    <p:extLst>
      <p:ext uri="{BB962C8B-B14F-4D97-AF65-F5344CB8AC3E}">
        <p14:creationId xmlns:p14="http://schemas.microsoft.com/office/powerpoint/2010/main" val="33400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148</TotalTime>
  <Words>2212</Words>
  <Application>Microsoft Office PowerPoint</Application>
  <PresentationFormat>Экран (4:3)</PresentationFormat>
  <Paragraphs>72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Tw Cen MT</vt:lpstr>
      <vt:lpstr>Паркет</vt:lpstr>
      <vt:lpstr>Правила работы с экспериментальными животными. Методы введения антигенов, взятие крови. Приготовление эритроцитов крови для серологических реакций.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Внутрикожный, подкожный и внутримышечный методы введения вакцин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работы с экспериментальными животными. Методы введения антигенов, взятие крови. Приготовление эритроцитов крови для серологических реакций. </dc:title>
  <dc:creator>лена</dc:creator>
  <cp:lastModifiedBy>Home</cp:lastModifiedBy>
  <cp:revision>11</cp:revision>
  <dcterms:created xsi:type="dcterms:W3CDTF">2015-11-29T07:33:08Z</dcterms:created>
  <dcterms:modified xsi:type="dcterms:W3CDTF">2022-04-11T06:45:38Z</dcterms:modified>
</cp:coreProperties>
</file>